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3AF70-81A6-4E86-95E9-98D9D6ED2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15DFCC-7966-490D-B8AA-5B6C5E581B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44445FA-3970-485A-883E-94494307A4A4}"/>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5" name="Footer Placeholder 4">
            <a:extLst>
              <a:ext uri="{FF2B5EF4-FFF2-40B4-BE49-F238E27FC236}">
                <a16:creationId xmlns:a16="http://schemas.microsoft.com/office/drawing/2014/main" id="{17B9A2F5-2E1C-44F2-9546-CD41B4D9C9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1993B9-36D9-4E13-9A9B-CC3EFA96FE7F}"/>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1996161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C923-FF0E-4AE9-9222-77706D73B79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CEB7ACA-AEC6-4D2A-8BA4-EE7508B07A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661304-BAE7-4428-B566-CB418D8FEB61}"/>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5" name="Footer Placeholder 4">
            <a:extLst>
              <a:ext uri="{FF2B5EF4-FFF2-40B4-BE49-F238E27FC236}">
                <a16:creationId xmlns:a16="http://schemas.microsoft.com/office/drawing/2014/main" id="{A720A48F-BCB7-4E2C-85B2-B9206A95AD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4A90D6-BFE5-4B80-8A9F-C5E9A9C0ADC6}"/>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3960725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A5A8D4-ECBD-4471-A380-35C65B0ED8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A347F3-7E87-4622-9F26-EF85524E03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A0A95C-335E-45CC-9C43-A851CAE7EBF6}"/>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5" name="Footer Placeholder 4">
            <a:extLst>
              <a:ext uri="{FF2B5EF4-FFF2-40B4-BE49-F238E27FC236}">
                <a16:creationId xmlns:a16="http://schemas.microsoft.com/office/drawing/2014/main" id="{DC333485-5979-4DD9-BAEE-30383140B5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1EE50-9D50-424E-9772-0F3F0E7F8A65}"/>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262055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7375B-290B-4DB5-8057-2C94381489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1DB88F-1FBD-4105-B7DD-6A5F37E96D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589205-BB89-4E03-849F-AE05C45C2CD7}"/>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5" name="Footer Placeholder 4">
            <a:extLst>
              <a:ext uri="{FF2B5EF4-FFF2-40B4-BE49-F238E27FC236}">
                <a16:creationId xmlns:a16="http://schemas.microsoft.com/office/drawing/2014/main" id="{29F31512-B627-4EA6-B769-534855F5FF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9AADAD-01D7-43EC-B517-B59BA7A90174}"/>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4210799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3BA52-4BB5-4D66-8CFF-2EA0AD54A9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ECD6E31-BA25-4E01-9A91-8AA263EE54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1319E8-37F8-4162-A199-B0D94D8FF401}"/>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5" name="Footer Placeholder 4">
            <a:extLst>
              <a:ext uri="{FF2B5EF4-FFF2-40B4-BE49-F238E27FC236}">
                <a16:creationId xmlns:a16="http://schemas.microsoft.com/office/drawing/2014/main" id="{127D1075-DE1D-4B67-87EA-2A2FC94E8F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32F1EE-60CD-4A1E-99D5-B441B4C0E1EE}"/>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339818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C4A1-5748-4BFD-B7F2-FC44B9F194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5E9DD3-3885-40C7-8E18-49891B21C3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C3AD77-018C-44BB-8D02-572619866D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D601F5-1205-417A-924F-E7D55F86F1A8}"/>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6" name="Footer Placeholder 5">
            <a:extLst>
              <a:ext uri="{FF2B5EF4-FFF2-40B4-BE49-F238E27FC236}">
                <a16:creationId xmlns:a16="http://schemas.microsoft.com/office/drawing/2014/main" id="{90A1356A-8212-45EB-9891-0CF20D3296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FA0A00-2B36-4005-80FA-3BCDD1889767}"/>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1940806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D159-04BB-4F01-BD18-4424CC5B290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C7B708F-6FCF-4F70-83F4-DD40B2B429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A1DCEF-11FE-4856-B9B5-43B87A43DB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479AECF-E4A3-4F5A-94A5-E6A175DCDE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27CDD-2682-4DD6-8C24-F0643B5E8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49429A6-ACF9-47CB-8F06-9E10C2F7470E}"/>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8" name="Footer Placeholder 7">
            <a:extLst>
              <a:ext uri="{FF2B5EF4-FFF2-40B4-BE49-F238E27FC236}">
                <a16:creationId xmlns:a16="http://schemas.microsoft.com/office/drawing/2014/main" id="{BF91ABB2-5BCB-41CC-8F66-75C80952520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4478661-61E7-43F8-995A-86C3628D4233}"/>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102264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13DFB-CEB8-4975-A20F-F925CED441F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9F2D466-9570-4C0E-8FB2-2302BA3B3929}"/>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4" name="Footer Placeholder 3">
            <a:extLst>
              <a:ext uri="{FF2B5EF4-FFF2-40B4-BE49-F238E27FC236}">
                <a16:creationId xmlns:a16="http://schemas.microsoft.com/office/drawing/2014/main" id="{66E5686D-CE7D-4171-B6C7-92FF8381419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C377577-79E4-40F7-891D-B3276997904B}"/>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1025778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E30FDA-2F19-4AD3-B7B1-B01B0E73229B}"/>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3" name="Footer Placeholder 2">
            <a:extLst>
              <a:ext uri="{FF2B5EF4-FFF2-40B4-BE49-F238E27FC236}">
                <a16:creationId xmlns:a16="http://schemas.microsoft.com/office/drawing/2014/main" id="{5F4F8CE6-9D09-4778-B901-5B130B8872D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D536A43-DC03-46AA-817D-B5A40A99B8C1}"/>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414551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7B91-1D8A-4B67-99A1-EA49BE6940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6FF8F54-7E81-4005-BA86-F1BC557E7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4D03064-72DF-4CE9-A6DF-32B797F0F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BFE9AF-9751-442B-8E18-EBFDAC565629}"/>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6" name="Footer Placeholder 5">
            <a:extLst>
              <a:ext uri="{FF2B5EF4-FFF2-40B4-BE49-F238E27FC236}">
                <a16:creationId xmlns:a16="http://schemas.microsoft.com/office/drawing/2014/main" id="{A208FDC7-F477-4CAC-9513-282D3A09A6A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529FAA-4503-4C9C-B2F0-AB539FBEF7FF}"/>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56210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C9789-9CC5-49D3-B148-A95D23D134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29FA175-BCBB-4455-8F18-262131DDD3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AD948E7-6384-4CF3-BB53-F50FE79AF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0A03CB-3DC4-4D06-8C84-4C39A500943C}"/>
              </a:ext>
            </a:extLst>
          </p:cNvPr>
          <p:cNvSpPr>
            <a:spLocks noGrp="1"/>
          </p:cNvSpPr>
          <p:nvPr>
            <p:ph type="dt" sz="half" idx="10"/>
          </p:nvPr>
        </p:nvSpPr>
        <p:spPr/>
        <p:txBody>
          <a:bodyPr/>
          <a:lstStyle/>
          <a:p>
            <a:fld id="{800DE89A-C585-4C21-B0D6-14A443BECF7F}" type="datetimeFigureOut">
              <a:rPr lang="en-GB" smtClean="0"/>
              <a:t>20/06/2021</a:t>
            </a:fld>
            <a:endParaRPr lang="en-GB"/>
          </a:p>
        </p:txBody>
      </p:sp>
      <p:sp>
        <p:nvSpPr>
          <p:cNvPr id="6" name="Footer Placeholder 5">
            <a:extLst>
              <a:ext uri="{FF2B5EF4-FFF2-40B4-BE49-F238E27FC236}">
                <a16:creationId xmlns:a16="http://schemas.microsoft.com/office/drawing/2014/main" id="{C0BB2CEC-D409-4276-8E38-0AB57DF001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7CB32CB-A64B-4CC9-8BB6-A76DBA61B580}"/>
              </a:ext>
            </a:extLst>
          </p:cNvPr>
          <p:cNvSpPr>
            <a:spLocks noGrp="1"/>
          </p:cNvSpPr>
          <p:nvPr>
            <p:ph type="sldNum" sz="quarter" idx="12"/>
          </p:nvPr>
        </p:nvSpPr>
        <p:spPr/>
        <p:txBody>
          <a:bodyPr/>
          <a:lstStyle/>
          <a:p>
            <a:fld id="{5A0285B4-4453-4567-8313-BDF230B3B33E}" type="slidenum">
              <a:rPr lang="en-GB" smtClean="0"/>
              <a:t>‹#›</a:t>
            </a:fld>
            <a:endParaRPr lang="en-GB"/>
          </a:p>
        </p:txBody>
      </p:sp>
    </p:spTree>
    <p:extLst>
      <p:ext uri="{BB962C8B-B14F-4D97-AF65-F5344CB8AC3E}">
        <p14:creationId xmlns:p14="http://schemas.microsoft.com/office/powerpoint/2010/main" val="2084442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52C409-5A09-49DC-BD21-7A1BDAE4F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499CEF-DD56-49D0-84BE-A9AD66EABA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B66C48-6863-441C-8AE4-C2AFC76013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0DE89A-C585-4C21-B0D6-14A443BECF7F}" type="datetimeFigureOut">
              <a:rPr lang="en-GB" smtClean="0"/>
              <a:t>20/06/2021</a:t>
            </a:fld>
            <a:endParaRPr lang="en-GB"/>
          </a:p>
        </p:txBody>
      </p:sp>
      <p:sp>
        <p:nvSpPr>
          <p:cNvPr id="5" name="Footer Placeholder 4">
            <a:extLst>
              <a:ext uri="{FF2B5EF4-FFF2-40B4-BE49-F238E27FC236}">
                <a16:creationId xmlns:a16="http://schemas.microsoft.com/office/drawing/2014/main" id="{C9DEDC34-764E-4555-9BC2-763E3B692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1BEFD0-799F-4946-900A-9CAED4876C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0285B4-4453-4567-8313-BDF230B3B33E}" type="slidenum">
              <a:rPr lang="en-GB" smtClean="0"/>
              <a:t>‹#›</a:t>
            </a:fld>
            <a:endParaRPr lang="en-GB"/>
          </a:p>
        </p:txBody>
      </p:sp>
    </p:spTree>
    <p:extLst>
      <p:ext uri="{BB962C8B-B14F-4D97-AF65-F5344CB8AC3E}">
        <p14:creationId xmlns:p14="http://schemas.microsoft.com/office/powerpoint/2010/main" val="2823233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metoffice.gov.uk/about-us/what/technology/supercomputer" TargetMode="External"/><Relationship Id="rId3" Type="http://schemas.openxmlformats.org/officeDocument/2006/relationships/hyperlink" Target="https://www.sciencemag.org/news/2021/05/hardy-water-bears-survive-bullet-impacts-point" TargetMode="External"/><Relationship Id="rId7" Type="http://schemas.openxmlformats.org/officeDocument/2006/relationships/hyperlink" Target="https://science2017.globalchange.gov/chapter/3#fig-3-3" TargetMode="External"/><Relationship Id="rId2" Type="http://schemas.openxmlformats.org/officeDocument/2006/relationships/hyperlink" Target="https://earthsky.org/astronomy-essentials/earths-night-sky-milky-way-andromeda-merge/" TargetMode="External"/><Relationship Id="rId1" Type="http://schemas.openxmlformats.org/officeDocument/2006/relationships/slideLayout" Target="../slideLayouts/slideLayout2.xml"/><Relationship Id="rId6" Type="http://schemas.openxmlformats.org/officeDocument/2006/relationships/hyperlink" Target="https://science2017.globalchange.gov/chapter/3#fig-3-1" TargetMode="External"/><Relationship Id="rId5" Type="http://schemas.openxmlformats.org/officeDocument/2006/relationships/hyperlink" Target="https://en.wikipedia.org/wiki/Climate_change#CITEREFUSGCRP_Chapter_32017" TargetMode="External"/><Relationship Id="rId4" Type="http://schemas.openxmlformats.org/officeDocument/2006/relationships/hyperlink" Target="https://thinkmetric.uk/basics/temperature/" TargetMode="External"/><Relationship Id="rId9" Type="http://schemas.openxmlformats.org/officeDocument/2006/relationships/hyperlink" Target="https://climate.mit.edu/explainers/radiative-forc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0B928-02EB-4760-BB2A-D47E04A41C2D}"/>
              </a:ext>
            </a:extLst>
          </p:cNvPr>
          <p:cNvSpPr>
            <a:spLocks noGrp="1"/>
          </p:cNvSpPr>
          <p:nvPr>
            <p:ph type="ctrTitle"/>
          </p:nvPr>
        </p:nvSpPr>
        <p:spPr>
          <a:xfrm>
            <a:off x="640080" y="320040"/>
            <a:ext cx="6692827" cy="3892669"/>
          </a:xfrm>
        </p:spPr>
        <p:txBody>
          <a:bodyPr>
            <a:normAutofit/>
          </a:bodyPr>
          <a:lstStyle/>
          <a:p>
            <a:pPr algn="l"/>
            <a:r>
              <a:rPr lang="en-GB" sz="7200" dirty="0">
                <a:solidFill>
                  <a:srgbClr val="FF0000"/>
                </a:solidFill>
              </a:rPr>
              <a:t>Are we all doomed?</a:t>
            </a:r>
            <a:br>
              <a:rPr lang="en-GB" sz="6600" dirty="0"/>
            </a:br>
            <a:r>
              <a:rPr lang="en-GB" sz="5400" dirty="0"/>
              <a:t>A model of global warming </a:t>
            </a:r>
          </a:p>
        </p:txBody>
      </p:sp>
      <p:sp>
        <p:nvSpPr>
          <p:cNvPr id="3" name="Subtitle 2">
            <a:extLst>
              <a:ext uri="{FF2B5EF4-FFF2-40B4-BE49-F238E27FC236}">
                <a16:creationId xmlns:a16="http://schemas.microsoft.com/office/drawing/2014/main" id="{56DD90D4-AF8D-4CD5-8951-491FAAEDE2BA}"/>
              </a:ext>
            </a:extLst>
          </p:cNvPr>
          <p:cNvSpPr>
            <a:spLocks noGrp="1"/>
          </p:cNvSpPr>
          <p:nvPr>
            <p:ph type="subTitle" idx="1"/>
          </p:nvPr>
        </p:nvSpPr>
        <p:spPr>
          <a:xfrm>
            <a:off x="640080" y="4644412"/>
            <a:ext cx="5188349" cy="1632080"/>
          </a:xfrm>
        </p:spPr>
        <p:txBody>
          <a:bodyPr>
            <a:normAutofit/>
          </a:bodyPr>
          <a:lstStyle/>
          <a:p>
            <a:pPr algn="l"/>
            <a:r>
              <a:rPr lang="en-GB" dirty="0"/>
              <a:t>Louis </a:t>
            </a:r>
            <a:r>
              <a:rPr lang="en-GB" dirty="0" err="1"/>
              <a:t>Beucher</a:t>
            </a:r>
            <a:r>
              <a:rPr lang="en-GB" dirty="0"/>
              <a:t>, Livia </a:t>
            </a:r>
            <a:r>
              <a:rPr lang="en-GB" dirty="0" err="1"/>
              <a:t>Eichmeyer</a:t>
            </a:r>
            <a:r>
              <a:rPr lang="en-GB" dirty="0"/>
              <a:t>, Nyan </a:t>
            </a:r>
            <a:r>
              <a:rPr lang="en-GB" dirty="0" err="1"/>
              <a:t>Raess</a:t>
            </a:r>
            <a:r>
              <a:rPr lang="en-GB" dirty="0"/>
              <a:t>, Trystan Coveney</a:t>
            </a:r>
          </a:p>
          <a:p>
            <a:pPr algn="l"/>
            <a:endParaRPr lang="en-GB" dirty="0"/>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AEFA37-8F29-4BAE-8684-27D6D5F2C227}"/>
              </a:ext>
            </a:extLst>
          </p:cNvPr>
          <p:cNvPicPr>
            <a:picLocks noChangeAspect="1"/>
          </p:cNvPicPr>
          <p:nvPr/>
        </p:nvPicPr>
        <p:blipFill>
          <a:blip r:embed="rId2"/>
          <a:stretch>
            <a:fillRect/>
          </a:stretch>
        </p:blipFill>
        <p:spPr>
          <a:xfrm>
            <a:off x="7122488" y="39271"/>
            <a:ext cx="4975146" cy="6218933"/>
          </a:xfrm>
          <a:prstGeom prst="rect">
            <a:avLst/>
          </a:prstGeom>
        </p:spPr>
      </p:pic>
      <p:sp>
        <p:nvSpPr>
          <p:cNvPr id="5" name="TextBox 4">
            <a:extLst>
              <a:ext uri="{FF2B5EF4-FFF2-40B4-BE49-F238E27FC236}">
                <a16:creationId xmlns:a16="http://schemas.microsoft.com/office/drawing/2014/main" id="{8FF0F1C4-9E59-4B1D-9EA2-E889E0E0B796}"/>
              </a:ext>
            </a:extLst>
          </p:cNvPr>
          <p:cNvSpPr txBox="1"/>
          <p:nvPr/>
        </p:nvSpPr>
        <p:spPr>
          <a:xfrm>
            <a:off x="6542991" y="6276492"/>
            <a:ext cx="5649009" cy="369332"/>
          </a:xfrm>
          <a:prstGeom prst="rect">
            <a:avLst/>
          </a:prstGeom>
          <a:noFill/>
        </p:spPr>
        <p:txBody>
          <a:bodyPr wrap="square" rtlCol="0">
            <a:spAutoFit/>
          </a:bodyPr>
          <a:lstStyle/>
          <a:p>
            <a:r>
              <a:rPr lang="en-GB" dirty="0"/>
              <a:t>[1] – Don’t worry, this is still 4.5 billion years away!</a:t>
            </a:r>
          </a:p>
        </p:txBody>
      </p:sp>
    </p:spTree>
    <p:extLst>
      <p:ext uri="{BB962C8B-B14F-4D97-AF65-F5344CB8AC3E}">
        <p14:creationId xmlns:p14="http://schemas.microsoft.com/office/powerpoint/2010/main" val="17105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B130-359B-4FEA-AAD9-4C905CC438AE}"/>
              </a:ext>
            </a:extLst>
          </p:cNvPr>
          <p:cNvSpPr>
            <a:spLocks noGrp="1"/>
          </p:cNvSpPr>
          <p:nvPr>
            <p:ph type="title"/>
          </p:nvPr>
        </p:nvSpPr>
        <p:spPr/>
        <p:txBody>
          <a:bodyPr/>
          <a:lstStyle/>
          <a:p>
            <a:r>
              <a:rPr lang="en-GB" dirty="0"/>
              <a:t>Climate Change: Why it matters</a:t>
            </a:r>
          </a:p>
        </p:txBody>
      </p:sp>
      <p:pic>
        <p:nvPicPr>
          <p:cNvPr id="1026" name="Picture 2" descr="Tardigrade, facts and photos">
            <a:extLst>
              <a:ext uri="{FF2B5EF4-FFF2-40B4-BE49-F238E27FC236}">
                <a16:creationId xmlns:a16="http://schemas.microsoft.com/office/drawing/2014/main" id="{4CA9BB3A-D8AE-49E2-ADB0-F73113B95D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8166" y="1573833"/>
            <a:ext cx="504617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1B50BA-EA23-49E0-BC94-3C1AABE653A3}"/>
              </a:ext>
            </a:extLst>
          </p:cNvPr>
          <p:cNvSpPr txBox="1"/>
          <p:nvPr/>
        </p:nvSpPr>
        <p:spPr>
          <a:xfrm>
            <a:off x="967409" y="5925171"/>
            <a:ext cx="3776869" cy="369332"/>
          </a:xfrm>
          <a:prstGeom prst="rect">
            <a:avLst/>
          </a:prstGeom>
          <a:noFill/>
        </p:spPr>
        <p:txBody>
          <a:bodyPr wrap="square" rtlCol="0">
            <a:spAutoFit/>
          </a:bodyPr>
          <a:lstStyle/>
          <a:p>
            <a:r>
              <a:rPr lang="en-GB" dirty="0"/>
              <a:t>[2] The Tardigrade (water/moss bear)</a:t>
            </a:r>
          </a:p>
        </p:txBody>
      </p:sp>
      <p:pic>
        <p:nvPicPr>
          <p:cNvPr id="5" name="Picture 4">
            <a:extLst>
              <a:ext uri="{FF2B5EF4-FFF2-40B4-BE49-F238E27FC236}">
                <a16:creationId xmlns:a16="http://schemas.microsoft.com/office/drawing/2014/main" id="{9D3AE823-BF1A-43B3-8FEC-1F71D9B63E9C}"/>
              </a:ext>
            </a:extLst>
          </p:cNvPr>
          <p:cNvPicPr>
            <a:picLocks noChangeAspect="1"/>
          </p:cNvPicPr>
          <p:nvPr/>
        </p:nvPicPr>
        <p:blipFill>
          <a:blip r:embed="rId3"/>
          <a:stretch>
            <a:fillRect/>
          </a:stretch>
        </p:blipFill>
        <p:spPr>
          <a:xfrm>
            <a:off x="8238088" y="151536"/>
            <a:ext cx="3582851" cy="2328853"/>
          </a:xfrm>
          <a:prstGeom prst="rect">
            <a:avLst/>
          </a:prstGeom>
        </p:spPr>
      </p:pic>
      <p:sp>
        <p:nvSpPr>
          <p:cNvPr id="6" name="TextBox 5">
            <a:extLst>
              <a:ext uri="{FF2B5EF4-FFF2-40B4-BE49-F238E27FC236}">
                <a16:creationId xmlns:a16="http://schemas.microsoft.com/office/drawing/2014/main" id="{C0056BEB-A5B2-41AA-B555-EA459C83EE3B}"/>
              </a:ext>
            </a:extLst>
          </p:cNvPr>
          <p:cNvSpPr txBox="1"/>
          <p:nvPr/>
        </p:nvSpPr>
        <p:spPr>
          <a:xfrm>
            <a:off x="8246576" y="2505907"/>
            <a:ext cx="4811151" cy="369332"/>
          </a:xfrm>
          <a:prstGeom prst="rect">
            <a:avLst/>
          </a:prstGeom>
          <a:noFill/>
        </p:spPr>
        <p:txBody>
          <a:bodyPr wrap="square" rtlCol="0">
            <a:spAutoFit/>
          </a:bodyPr>
          <a:lstStyle/>
          <a:p>
            <a:r>
              <a:rPr lang="en-GB" dirty="0"/>
              <a:t>[3] The Human</a:t>
            </a:r>
          </a:p>
        </p:txBody>
      </p:sp>
      <p:pic>
        <p:nvPicPr>
          <p:cNvPr id="1028" name="Picture 4" descr="The graph from 1880 to 2020 shows a natural drivers exhibiting random fluctuations of about 0.3 degrees Celsius, and human drivers steadily increasing by 0.2 degrees over 100 years to 1980, then steeply increasing by 0.6 degrees more over the past 40 years.">
            <a:extLst>
              <a:ext uri="{FF2B5EF4-FFF2-40B4-BE49-F238E27FC236}">
                <a16:creationId xmlns:a16="http://schemas.microsoft.com/office/drawing/2014/main" id="{DF4E27C0-CBF4-44A4-965B-EED98965E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3581" y="2900757"/>
            <a:ext cx="4609272" cy="36259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1F21D0-8EAB-480A-BF02-8D18F2577597}"/>
              </a:ext>
            </a:extLst>
          </p:cNvPr>
          <p:cNvSpPr txBox="1"/>
          <p:nvPr/>
        </p:nvSpPr>
        <p:spPr>
          <a:xfrm>
            <a:off x="8057322" y="6526718"/>
            <a:ext cx="3296478" cy="369332"/>
          </a:xfrm>
          <a:prstGeom prst="rect">
            <a:avLst/>
          </a:prstGeom>
          <a:noFill/>
        </p:spPr>
        <p:txBody>
          <a:bodyPr wrap="square" rtlCol="0">
            <a:spAutoFit/>
          </a:bodyPr>
          <a:lstStyle/>
          <a:p>
            <a:r>
              <a:rPr lang="en-GB" dirty="0"/>
              <a:t>[4] The Planet</a:t>
            </a:r>
          </a:p>
        </p:txBody>
      </p:sp>
    </p:spTree>
    <p:extLst>
      <p:ext uri="{BB962C8B-B14F-4D97-AF65-F5344CB8AC3E}">
        <p14:creationId xmlns:p14="http://schemas.microsoft.com/office/powerpoint/2010/main" val="90974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E422-23BE-4F1D-9884-312667ECAAE1}"/>
              </a:ext>
            </a:extLst>
          </p:cNvPr>
          <p:cNvSpPr>
            <a:spLocks noGrp="1"/>
          </p:cNvSpPr>
          <p:nvPr>
            <p:ph type="title"/>
          </p:nvPr>
        </p:nvSpPr>
        <p:spPr>
          <a:xfrm>
            <a:off x="119270" y="56930"/>
            <a:ext cx="7321826" cy="1325563"/>
          </a:xfrm>
        </p:spPr>
        <p:txBody>
          <a:bodyPr/>
          <a:lstStyle/>
          <a:p>
            <a:r>
              <a:rPr lang="en-GB" dirty="0"/>
              <a:t>Climate Change: Why Is It Happening?</a:t>
            </a:r>
          </a:p>
        </p:txBody>
      </p:sp>
      <p:pic>
        <p:nvPicPr>
          <p:cNvPr id="2050" name="Picture 2">
            <a:extLst>
              <a:ext uri="{FF2B5EF4-FFF2-40B4-BE49-F238E27FC236}">
                <a16:creationId xmlns:a16="http://schemas.microsoft.com/office/drawing/2014/main" id="{75FEA759-5B58-4B93-B7A6-1BB389C4E5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511" y="1417662"/>
            <a:ext cx="5466907" cy="36185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443C63-4F5C-42BA-9929-9802BBD9ABE4}"/>
              </a:ext>
            </a:extLst>
          </p:cNvPr>
          <p:cNvSpPr txBox="1"/>
          <p:nvPr/>
        </p:nvSpPr>
        <p:spPr>
          <a:xfrm>
            <a:off x="478302" y="5106572"/>
            <a:ext cx="5303520" cy="646331"/>
          </a:xfrm>
          <a:prstGeom prst="rect">
            <a:avLst/>
          </a:prstGeom>
          <a:noFill/>
        </p:spPr>
        <p:txBody>
          <a:bodyPr wrap="square" rtlCol="0">
            <a:spAutoFit/>
          </a:bodyPr>
          <a:lstStyle/>
          <a:p>
            <a:r>
              <a:rPr lang="en-GB" dirty="0"/>
              <a:t>[5] The Met Office’s Cray XC40 supercomputing systems</a:t>
            </a:r>
          </a:p>
        </p:txBody>
      </p:sp>
      <p:pic>
        <p:nvPicPr>
          <p:cNvPr id="2052" name="Picture 4" descr="Infographic: How does energy enter the atmosphere? 1) Solar radiation reaches us from the sun. 2) Some of it reflects off clouds and particles in the atmosphere before it even reaches the Earth’s surface. 3) Some more reflects off bright features on the Earth, like snow and ice. 4) What’s left is absorbed in the atmosphere or by the oceans, warming the Earth. How does energy leave the atmosphere? 1) Because the Earth is so much warmer than space, it continually gives off heat as infrared radiation. 2) Most of that heat escapes into space, but some reflects off greenhouse gases in the atmosphere and returns to Earth. 3) More greenhouse gases means more infrared radiation reentering the atmosphere, raising the Earth’s average temperature.">
            <a:extLst>
              <a:ext uri="{FF2B5EF4-FFF2-40B4-BE49-F238E27FC236}">
                <a16:creationId xmlns:a16="http://schemas.microsoft.com/office/drawing/2014/main" id="{E56139E6-73F9-4782-8E78-E090348FE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226"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37AE38-5744-45E5-87EC-F40A4D22689B}"/>
              </a:ext>
            </a:extLst>
          </p:cNvPr>
          <p:cNvSpPr txBox="1"/>
          <p:nvPr/>
        </p:nvSpPr>
        <p:spPr>
          <a:xfrm>
            <a:off x="7222435" y="6520070"/>
            <a:ext cx="4055165" cy="369332"/>
          </a:xfrm>
          <a:prstGeom prst="rect">
            <a:avLst/>
          </a:prstGeom>
          <a:noFill/>
        </p:spPr>
        <p:txBody>
          <a:bodyPr wrap="square" rtlCol="0">
            <a:spAutoFit/>
          </a:bodyPr>
          <a:lstStyle/>
          <a:p>
            <a:r>
              <a:rPr lang="en-GB" dirty="0"/>
              <a:t>[6] A simpler climate model</a:t>
            </a:r>
          </a:p>
        </p:txBody>
      </p:sp>
    </p:spTree>
    <p:extLst>
      <p:ext uri="{BB962C8B-B14F-4D97-AF65-F5344CB8AC3E}">
        <p14:creationId xmlns:p14="http://schemas.microsoft.com/office/powerpoint/2010/main" val="1310541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F349-99B4-49A8-A9DF-9666734CC24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54A219B5-3427-4898-9BFD-CEBD3A0B2C46}"/>
              </a:ext>
            </a:extLst>
          </p:cNvPr>
          <p:cNvSpPr>
            <a:spLocks noGrp="1"/>
          </p:cNvSpPr>
          <p:nvPr>
            <p:ph idx="1"/>
          </p:nvPr>
        </p:nvSpPr>
        <p:spPr/>
        <p:txBody>
          <a:bodyPr>
            <a:normAutofit fontScale="92500" lnSpcReduction="10000"/>
          </a:bodyPr>
          <a:lstStyle/>
          <a:p>
            <a:pPr marL="0" indent="0">
              <a:buNone/>
            </a:pPr>
            <a:r>
              <a:rPr lang="en-GB" dirty="0"/>
              <a:t>[1] </a:t>
            </a:r>
            <a:r>
              <a:rPr lang="en-GB" dirty="0">
                <a:hlinkClick r:id="rId2"/>
              </a:rPr>
              <a:t>https://earthsky.org/astronomy-essentials/earths-night-sky-milky-way-andromeda-merge/</a:t>
            </a:r>
            <a:endParaRPr lang="en-GB" dirty="0"/>
          </a:p>
          <a:p>
            <a:pPr marL="0" indent="0">
              <a:buNone/>
            </a:pPr>
            <a:r>
              <a:rPr lang="en-GB" dirty="0"/>
              <a:t>[2] </a:t>
            </a:r>
            <a:r>
              <a:rPr lang="en-GB" dirty="0">
                <a:hlinkClick r:id="rId3"/>
              </a:rPr>
              <a:t>https://www.sciencemag.org/news/2021/05/hardy-water-bears-survive-bullet-impacts-point</a:t>
            </a:r>
            <a:endParaRPr lang="en-GB" dirty="0"/>
          </a:p>
          <a:p>
            <a:pPr marL="0" indent="0">
              <a:buNone/>
            </a:pPr>
            <a:r>
              <a:rPr lang="en-GB" dirty="0"/>
              <a:t>[3] </a:t>
            </a:r>
            <a:r>
              <a:rPr lang="en-GB" dirty="0">
                <a:hlinkClick r:id="rId4"/>
              </a:rPr>
              <a:t>https://thinkmetric.uk/basics/temperature/</a:t>
            </a:r>
            <a:endParaRPr lang="en-GB" dirty="0"/>
          </a:p>
          <a:p>
            <a:pPr marL="0" indent="0">
              <a:buNone/>
            </a:pPr>
            <a:r>
              <a:rPr lang="en-GB" dirty="0"/>
              <a:t>[4] </a:t>
            </a:r>
            <a:r>
              <a:rPr lang="en-US" b="0" i="0" u="none" strike="noStrike" dirty="0">
                <a:solidFill>
                  <a:srgbClr val="0645AD"/>
                </a:solidFill>
                <a:effectLst/>
                <a:latin typeface="Arial" panose="020B0604020202020204" pitchFamily="34" charset="0"/>
                <a:hlinkClick r:id="rId5"/>
              </a:rPr>
              <a:t>USGCRP Chapter 3 2017</a:t>
            </a:r>
            <a:r>
              <a:rPr lang="en-US" b="0" i="0" dirty="0">
                <a:solidFill>
                  <a:srgbClr val="202122"/>
                </a:solidFill>
                <a:effectLst/>
                <a:latin typeface="Arial" panose="020B0604020202020204" pitchFamily="34" charset="0"/>
              </a:rPr>
              <a:t> </a:t>
            </a:r>
            <a:r>
              <a:rPr lang="en-US" b="0" i="0" u="none" strike="noStrike" dirty="0">
                <a:solidFill>
                  <a:srgbClr val="3366BB"/>
                </a:solidFill>
                <a:effectLst/>
                <a:latin typeface="Arial" panose="020B0604020202020204" pitchFamily="34" charset="0"/>
                <a:hlinkClick r:id="rId6"/>
              </a:rPr>
              <a:t>Figure 3.1 panel 2</a:t>
            </a:r>
            <a:r>
              <a:rPr lang="en-US" b="0" i="0" dirty="0">
                <a:solidFill>
                  <a:srgbClr val="202122"/>
                </a:solidFill>
                <a:effectLst/>
                <a:latin typeface="Arial" panose="020B0604020202020204" pitchFamily="34" charset="0"/>
              </a:rPr>
              <a:t>, </a:t>
            </a:r>
            <a:r>
              <a:rPr lang="en-US" b="0" i="0" u="none" strike="noStrike" dirty="0">
                <a:solidFill>
                  <a:srgbClr val="3366BB"/>
                </a:solidFill>
                <a:effectLst/>
                <a:latin typeface="Arial" panose="020B0604020202020204" pitchFamily="34" charset="0"/>
                <a:hlinkClick r:id="rId7"/>
              </a:rPr>
              <a:t>Figure 3.3 panel 5</a:t>
            </a:r>
            <a:r>
              <a:rPr lang="en-US" b="0" i="0" dirty="0">
                <a:solidFill>
                  <a:srgbClr val="202122"/>
                </a:solidFill>
                <a:effectLst/>
                <a:latin typeface="Arial" panose="020B0604020202020204" pitchFamily="34" charset="0"/>
              </a:rPr>
              <a:t>.</a:t>
            </a:r>
            <a:endParaRPr lang="en-GB" b="0" i="0" dirty="0">
              <a:solidFill>
                <a:srgbClr val="202122"/>
              </a:solidFill>
              <a:effectLst/>
              <a:latin typeface="Arial" panose="020B0604020202020204" pitchFamily="34" charset="0"/>
            </a:endParaRPr>
          </a:p>
          <a:p>
            <a:pPr marL="0" indent="0">
              <a:buNone/>
            </a:pPr>
            <a:r>
              <a:rPr lang="en-GB" dirty="0"/>
              <a:t>[5] </a:t>
            </a:r>
            <a:r>
              <a:rPr lang="en-GB" dirty="0">
                <a:hlinkClick r:id="rId8"/>
              </a:rPr>
              <a:t>https://www.metoffice.gov.uk/about-us/what/technology/supercomputer</a:t>
            </a:r>
            <a:endParaRPr lang="en-GB" dirty="0"/>
          </a:p>
          <a:p>
            <a:pPr marL="0" indent="0">
              <a:buNone/>
            </a:pPr>
            <a:r>
              <a:rPr lang="en-GB" dirty="0"/>
              <a:t>[6] </a:t>
            </a:r>
            <a:r>
              <a:rPr lang="en-GB" dirty="0">
                <a:hlinkClick r:id="rId9"/>
              </a:rPr>
              <a:t>https://climate.mit.edu/explainers/radiative-forcing</a:t>
            </a:r>
            <a:endParaRPr lang="en-GB" dirty="0"/>
          </a:p>
          <a:p>
            <a:pPr marL="0" indent="0">
              <a:buNone/>
            </a:pPr>
            <a:r>
              <a:rPr lang="en-GB" dirty="0"/>
              <a:t>[7] </a:t>
            </a:r>
          </a:p>
          <a:p>
            <a:pPr marL="0" indent="0">
              <a:buNone/>
            </a:pPr>
            <a:endParaRPr lang="en-GB" dirty="0"/>
          </a:p>
        </p:txBody>
      </p:sp>
    </p:spTree>
    <p:extLst>
      <p:ext uri="{BB962C8B-B14F-4D97-AF65-F5344CB8AC3E}">
        <p14:creationId xmlns:p14="http://schemas.microsoft.com/office/powerpoint/2010/main" val="3148373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186</Words>
  <Application>Microsoft Office PowerPoint</Application>
  <PresentationFormat>Widescreen</PresentationFormat>
  <Paragraphs>18</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Are we all doomed? A model of global warming </vt:lpstr>
      <vt:lpstr>Climate Change: Why it matters</vt:lpstr>
      <vt:lpstr>Climate Change: Why Is It Happening?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we all doomed? A model of global warming</dc:title>
  <dc:creator>Livia Janke</dc:creator>
  <cp:lastModifiedBy>Livia Janke</cp:lastModifiedBy>
  <cp:revision>8</cp:revision>
  <dcterms:created xsi:type="dcterms:W3CDTF">2021-06-18T22:13:07Z</dcterms:created>
  <dcterms:modified xsi:type="dcterms:W3CDTF">2021-06-20T13:29:08Z</dcterms:modified>
</cp:coreProperties>
</file>